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60" r:id="rId5"/>
    <p:sldId id="283" r:id="rId6"/>
    <p:sldId id="259" r:id="rId7"/>
    <p:sldId id="284" r:id="rId8"/>
    <p:sldId id="281" r:id="rId9"/>
    <p:sldId id="263" r:id="rId10"/>
    <p:sldId id="277" r:id="rId11"/>
    <p:sldId id="280"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3BD8-1A6D-431B-6FAC-240EE26DB6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80B7CE-C2E9-DE15-95CC-3EC66C116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E673A7-54BD-B297-26CB-0DD010DFF912}"/>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5" name="Footer Placeholder 4">
            <a:extLst>
              <a:ext uri="{FF2B5EF4-FFF2-40B4-BE49-F238E27FC236}">
                <a16:creationId xmlns:a16="http://schemas.microsoft.com/office/drawing/2014/main" id="{EDE4C252-1AC0-2F02-0FB1-E742011EC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3BD57B-96FE-A9DD-86D9-CBC8B7F047DB}"/>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329133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E6F6-AD0C-04F0-CB15-D4DE66D06A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93834B-C249-E089-119A-41EDB3F4F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803D2-A89E-FAB3-84A3-86E5E9F6929E}"/>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5" name="Footer Placeholder 4">
            <a:extLst>
              <a:ext uri="{FF2B5EF4-FFF2-40B4-BE49-F238E27FC236}">
                <a16:creationId xmlns:a16="http://schemas.microsoft.com/office/drawing/2014/main" id="{0537D6F8-9646-523E-ED88-67FBCD4989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DB00F-EFFA-9CA3-080A-2E56916B7BD8}"/>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248196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F8641-1E94-B648-D037-85D8067AFC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47CD22-B2B5-6346-DF38-8E3E96AB40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9588DE-2205-45B3-D96F-9A228F16B982}"/>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5" name="Footer Placeholder 4">
            <a:extLst>
              <a:ext uri="{FF2B5EF4-FFF2-40B4-BE49-F238E27FC236}">
                <a16:creationId xmlns:a16="http://schemas.microsoft.com/office/drawing/2014/main" id="{50ED9F7A-99AB-CAC3-182D-5F1F799AD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6AEF9-A22B-709D-68B5-52FF633E87C6}"/>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79860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8F04-B70A-7265-3FE0-CF3D6F6F58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06540E-EE65-265B-44FF-2E7B6B7D90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40D5A-633F-FA59-8B6D-1269B5401C8E}"/>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5" name="Footer Placeholder 4">
            <a:extLst>
              <a:ext uri="{FF2B5EF4-FFF2-40B4-BE49-F238E27FC236}">
                <a16:creationId xmlns:a16="http://schemas.microsoft.com/office/drawing/2014/main" id="{2565BA2B-8FD4-81AB-380E-1BF335C94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13F2C-31EE-78BF-A3D4-EF15D8E40A16}"/>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214457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5EB7-94DF-1AFB-B94A-3BE263DD47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4C67B2-54BB-8F8A-B52E-0A1296B13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ABB66-1B2C-9C0A-1764-41E71078158F}"/>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5" name="Footer Placeholder 4">
            <a:extLst>
              <a:ext uri="{FF2B5EF4-FFF2-40B4-BE49-F238E27FC236}">
                <a16:creationId xmlns:a16="http://schemas.microsoft.com/office/drawing/2014/main" id="{5FCC71CD-2D5D-F57A-F199-675D40C385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4E9FB-7C26-14F7-EC5F-68EC3892F522}"/>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243257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CF4C-39D6-E7CA-C806-D35244B59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BEE81-09D5-4EB3-DFFE-51B3A4C612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55A7DE-7361-1223-DA00-DF22DE0C56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11BED4-7F16-7868-3A30-F000CC87F87F}"/>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6" name="Footer Placeholder 5">
            <a:extLst>
              <a:ext uri="{FF2B5EF4-FFF2-40B4-BE49-F238E27FC236}">
                <a16:creationId xmlns:a16="http://schemas.microsoft.com/office/drawing/2014/main" id="{D14EE8E4-E265-E67B-46BA-1DDF3EA25C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6BC61A-DC39-6BAA-3E61-0789C0E462C1}"/>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247956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FFFA-E2E4-9391-8B3F-4CC24EFB2C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AB015-EDE7-0D94-F6CC-56F2E8AAD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8EA6A-4FFF-85BC-D941-F113AB694A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E1E387-B83B-DB34-1933-CDB98BB46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D7037-62BC-3B09-4322-9F089B4B4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04C345-80F8-E064-7E3C-09DF79D5F2BE}"/>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8" name="Footer Placeholder 7">
            <a:extLst>
              <a:ext uri="{FF2B5EF4-FFF2-40B4-BE49-F238E27FC236}">
                <a16:creationId xmlns:a16="http://schemas.microsoft.com/office/drawing/2014/main" id="{18FEC701-F0DE-B6FF-9321-31F5105191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D7CCDD-A942-45F2-8AF4-63FB1C2BB36B}"/>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359844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F688-4754-6DFF-40EB-6799C1B90D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D878D1-E268-A9E8-39B0-C879F8F2E21D}"/>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4" name="Footer Placeholder 3">
            <a:extLst>
              <a:ext uri="{FF2B5EF4-FFF2-40B4-BE49-F238E27FC236}">
                <a16:creationId xmlns:a16="http://schemas.microsoft.com/office/drawing/2014/main" id="{D7F873F8-3428-EBEF-4148-504196209C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DB94D3-0078-DE2E-323B-A916F68BAFE2}"/>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130226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DEAEE-A75E-E803-8456-F62A9BB19137}"/>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3" name="Footer Placeholder 2">
            <a:extLst>
              <a:ext uri="{FF2B5EF4-FFF2-40B4-BE49-F238E27FC236}">
                <a16:creationId xmlns:a16="http://schemas.microsoft.com/office/drawing/2014/main" id="{4238F5E8-FDFC-F086-B5DD-5D28F326F3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83B995-B898-D89F-3121-E561F37638B1}"/>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333373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BEFD-5C71-8EFC-08E3-D491C3423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CF-920D-D915-5EE4-37E7655E7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AABA4C-F16D-7F84-3FC5-CD179466E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8E901-4784-9B37-028C-BF07A0EE8DD9}"/>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6" name="Footer Placeholder 5">
            <a:extLst>
              <a:ext uri="{FF2B5EF4-FFF2-40B4-BE49-F238E27FC236}">
                <a16:creationId xmlns:a16="http://schemas.microsoft.com/office/drawing/2014/main" id="{995B2C0F-96A3-B54D-F240-2AEE983AB5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A0F5A8-11AA-4273-D77F-01F45DB0AC9F}"/>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149617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34EA-939C-C5F9-89E8-EC8BB8177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D32AE3-F49F-9EE5-C755-9DAEF2F25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B173A3-1353-662F-66D2-9F305A8F8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E70FA-C8A0-1534-431D-9851DF5D4C69}"/>
              </a:ext>
            </a:extLst>
          </p:cNvPr>
          <p:cNvSpPr>
            <a:spLocks noGrp="1"/>
          </p:cNvSpPr>
          <p:nvPr>
            <p:ph type="dt" sz="half" idx="10"/>
          </p:nvPr>
        </p:nvSpPr>
        <p:spPr/>
        <p:txBody>
          <a:bodyPr/>
          <a:lstStyle/>
          <a:p>
            <a:fld id="{8D7281B8-7FAF-4407-891D-0EA68BC86DFF}" type="datetimeFigureOut">
              <a:rPr lang="en-GB" smtClean="0"/>
              <a:t>23/02/2024</a:t>
            </a:fld>
            <a:endParaRPr lang="en-GB"/>
          </a:p>
        </p:txBody>
      </p:sp>
      <p:sp>
        <p:nvSpPr>
          <p:cNvPr id="6" name="Footer Placeholder 5">
            <a:extLst>
              <a:ext uri="{FF2B5EF4-FFF2-40B4-BE49-F238E27FC236}">
                <a16:creationId xmlns:a16="http://schemas.microsoft.com/office/drawing/2014/main" id="{79B3D850-1FC7-7490-4A07-DA9F8C884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4FAF8F-5B70-DE5F-85DD-C01B4F9BD237}"/>
              </a:ext>
            </a:extLst>
          </p:cNvPr>
          <p:cNvSpPr>
            <a:spLocks noGrp="1"/>
          </p:cNvSpPr>
          <p:nvPr>
            <p:ph type="sldNum" sz="quarter" idx="12"/>
          </p:nvPr>
        </p:nvSpPr>
        <p:spPr/>
        <p:txBody>
          <a:bodyPr/>
          <a:lstStyle/>
          <a:p>
            <a:fld id="{2E7A8A11-7381-4FEC-8E52-412DF17645F6}" type="slidenum">
              <a:rPr lang="en-GB" smtClean="0"/>
              <a:t>‹#›</a:t>
            </a:fld>
            <a:endParaRPr lang="en-GB"/>
          </a:p>
        </p:txBody>
      </p:sp>
    </p:spTree>
    <p:extLst>
      <p:ext uri="{BB962C8B-B14F-4D97-AF65-F5344CB8AC3E}">
        <p14:creationId xmlns:p14="http://schemas.microsoft.com/office/powerpoint/2010/main" val="401857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6A345-0C64-CB5C-8337-BB2EEA0E1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B3A2-22A3-9F1F-E34A-28F02FF3B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4894AD-7E8F-D420-6EF0-18EBCCBA8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281B8-7FAF-4407-891D-0EA68BC86DFF}" type="datetimeFigureOut">
              <a:rPr lang="en-GB" smtClean="0"/>
              <a:t>23/02/2024</a:t>
            </a:fld>
            <a:endParaRPr lang="en-GB"/>
          </a:p>
        </p:txBody>
      </p:sp>
      <p:sp>
        <p:nvSpPr>
          <p:cNvPr id="5" name="Footer Placeholder 4">
            <a:extLst>
              <a:ext uri="{FF2B5EF4-FFF2-40B4-BE49-F238E27FC236}">
                <a16:creationId xmlns:a16="http://schemas.microsoft.com/office/drawing/2014/main" id="{6EC47107-949C-E5C4-3C98-86A1EE434B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02DBE7-3692-58D2-53F9-5CE5CCFCD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A8A11-7381-4FEC-8E52-412DF17645F6}" type="slidenum">
              <a:rPr lang="en-GB" smtClean="0"/>
              <a:t>‹#›</a:t>
            </a:fld>
            <a:endParaRPr lang="en-GB"/>
          </a:p>
        </p:txBody>
      </p:sp>
    </p:spTree>
    <p:extLst>
      <p:ext uri="{BB962C8B-B14F-4D97-AF65-F5344CB8AC3E}">
        <p14:creationId xmlns:p14="http://schemas.microsoft.com/office/powerpoint/2010/main" val="3879873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eensuffolk.org/communities/communitysupport/thermal-cameras/next-steps/" TargetMode="External"/><Relationship Id="rId2" Type="http://schemas.openxmlformats.org/officeDocument/2006/relationships/hyperlink" Target="https://www.greensuffolk.org/communities/communitysupport/thermal-cameras/training/"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51CC-7CA0-7D41-65A0-A622FF002C98}"/>
              </a:ext>
            </a:extLst>
          </p:cNvPr>
          <p:cNvSpPr>
            <a:spLocks noGrp="1"/>
          </p:cNvSpPr>
          <p:nvPr>
            <p:ph type="ctrTitle"/>
          </p:nvPr>
        </p:nvSpPr>
        <p:spPr>
          <a:xfrm>
            <a:off x="7557920" y="2452386"/>
            <a:ext cx="4366602" cy="2015413"/>
          </a:xfrm>
        </p:spPr>
        <p:txBody>
          <a:bodyPr anchor="b">
            <a:normAutofit fontScale="90000"/>
          </a:bodyPr>
          <a:lstStyle/>
          <a:p>
            <a:pPr algn="l"/>
            <a:r>
              <a:rPr lang="en-GB" sz="5400" dirty="0"/>
              <a:t>Thermal Imaging Loan Project Training</a:t>
            </a:r>
          </a:p>
        </p:txBody>
      </p:sp>
      <p:sp>
        <p:nvSpPr>
          <p:cNvPr id="3" name="Subtitle 2">
            <a:extLst>
              <a:ext uri="{FF2B5EF4-FFF2-40B4-BE49-F238E27FC236}">
                <a16:creationId xmlns:a16="http://schemas.microsoft.com/office/drawing/2014/main" id="{4F68CCB2-8A86-E9C1-674B-06A9D568AC97}"/>
              </a:ext>
            </a:extLst>
          </p:cNvPr>
          <p:cNvSpPr>
            <a:spLocks noGrp="1"/>
          </p:cNvSpPr>
          <p:nvPr>
            <p:ph type="subTitle" idx="1"/>
          </p:nvPr>
        </p:nvSpPr>
        <p:spPr>
          <a:xfrm>
            <a:off x="7305991" y="5279314"/>
            <a:ext cx="4087305" cy="1147863"/>
          </a:xfrm>
        </p:spPr>
        <p:txBody>
          <a:bodyPr anchor="t">
            <a:normAutofit/>
          </a:bodyPr>
          <a:lstStyle/>
          <a:p>
            <a:pPr algn="l"/>
            <a:endParaRPr lang="en-GB" sz="2000" dirty="0"/>
          </a:p>
          <a:p>
            <a:pPr algn="l"/>
            <a:r>
              <a:rPr lang="en-GB" sz="2000" dirty="0"/>
              <a:t>Suffolk Climate Change Partnership</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 ride&#10;&#10;Description automatically generated">
            <a:extLst>
              <a:ext uri="{FF2B5EF4-FFF2-40B4-BE49-F238E27FC236}">
                <a16:creationId xmlns:a16="http://schemas.microsoft.com/office/drawing/2014/main" id="{32D5E1FB-94FB-C141-78F8-EE2ED1FB2534}"/>
              </a:ext>
            </a:extLst>
          </p:cNvPr>
          <p:cNvPicPr>
            <a:picLocks noChangeAspect="1"/>
          </p:cNvPicPr>
          <p:nvPr/>
        </p:nvPicPr>
        <p:blipFill rotWithShape="1">
          <a:blip r:embed="rId2">
            <a:extLst>
              <a:ext uri="{28A0092B-C50C-407E-A947-70E740481C1C}">
                <a14:useLocalDpi xmlns:a14="http://schemas.microsoft.com/office/drawing/2010/main" val="0"/>
              </a:ext>
            </a:extLst>
          </a:blip>
          <a:srcRect l="15848" r="21637"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Picture 5" descr="Logo, company name&#10;&#10;Description automatically generated">
            <a:extLst>
              <a:ext uri="{FF2B5EF4-FFF2-40B4-BE49-F238E27FC236}">
                <a16:creationId xmlns:a16="http://schemas.microsoft.com/office/drawing/2014/main" id="{4E7BB5CF-73F0-C993-78B8-2B74FBDA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2551" y="0"/>
            <a:ext cx="2059448" cy="2015412"/>
          </a:xfrm>
          <a:prstGeom prst="rect">
            <a:avLst/>
          </a:prstGeom>
        </p:spPr>
      </p:pic>
    </p:spTree>
    <p:extLst>
      <p:ext uri="{BB962C8B-B14F-4D97-AF65-F5344CB8AC3E}">
        <p14:creationId xmlns:p14="http://schemas.microsoft.com/office/powerpoint/2010/main" val="41478808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563A25-68CB-14D2-2EA3-87FEB9A22AAF}"/>
              </a:ext>
            </a:extLst>
          </p:cNvPr>
          <p:cNvPicPr>
            <a:picLocks noChangeAspect="1"/>
          </p:cNvPicPr>
          <p:nvPr/>
        </p:nvPicPr>
        <p:blipFill rotWithShape="1">
          <a:blip r:embed="rId2"/>
          <a:srcRect t="2325"/>
          <a:stretch/>
        </p:blipFill>
        <p:spPr>
          <a:xfrm>
            <a:off x="4003608" y="0"/>
            <a:ext cx="4184783" cy="3486976"/>
          </a:xfrm>
          <a:prstGeom prst="rect">
            <a:avLst/>
          </a:prstGeom>
        </p:spPr>
      </p:pic>
      <p:pic>
        <p:nvPicPr>
          <p:cNvPr id="8" name="Picture 7">
            <a:extLst>
              <a:ext uri="{FF2B5EF4-FFF2-40B4-BE49-F238E27FC236}">
                <a16:creationId xmlns:a16="http://schemas.microsoft.com/office/drawing/2014/main" id="{B0FF58FF-6D7A-EACB-3B7F-5E591A95D974}"/>
              </a:ext>
            </a:extLst>
          </p:cNvPr>
          <p:cNvPicPr>
            <a:picLocks noChangeAspect="1"/>
          </p:cNvPicPr>
          <p:nvPr/>
        </p:nvPicPr>
        <p:blipFill>
          <a:blip r:embed="rId3"/>
          <a:stretch>
            <a:fillRect/>
          </a:stretch>
        </p:blipFill>
        <p:spPr>
          <a:xfrm>
            <a:off x="8007217" y="3609575"/>
            <a:ext cx="4184783" cy="3247209"/>
          </a:xfrm>
          <a:prstGeom prst="rect">
            <a:avLst/>
          </a:prstGeom>
        </p:spPr>
      </p:pic>
      <p:sp>
        <p:nvSpPr>
          <p:cNvPr id="9" name="TextBox 8">
            <a:extLst>
              <a:ext uri="{FF2B5EF4-FFF2-40B4-BE49-F238E27FC236}">
                <a16:creationId xmlns:a16="http://schemas.microsoft.com/office/drawing/2014/main" id="{9C24C074-D1E5-E115-D943-0D752332961F}"/>
              </a:ext>
            </a:extLst>
          </p:cNvPr>
          <p:cNvSpPr txBox="1"/>
          <p:nvPr/>
        </p:nvSpPr>
        <p:spPr>
          <a:xfrm>
            <a:off x="4245114" y="3775302"/>
            <a:ext cx="3762103" cy="584775"/>
          </a:xfrm>
          <a:prstGeom prst="rect">
            <a:avLst/>
          </a:prstGeom>
          <a:noFill/>
        </p:spPr>
        <p:txBody>
          <a:bodyPr wrap="square" rtlCol="0">
            <a:spAutoFit/>
          </a:bodyPr>
          <a:lstStyle/>
          <a:p>
            <a:pPr algn="r"/>
            <a:r>
              <a:rPr lang="en-GB" sz="3200" dirty="0"/>
              <a:t>Draughty windows</a:t>
            </a:r>
          </a:p>
        </p:txBody>
      </p:sp>
      <p:sp>
        <p:nvSpPr>
          <p:cNvPr id="10" name="TextBox 9">
            <a:extLst>
              <a:ext uri="{FF2B5EF4-FFF2-40B4-BE49-F238E27FC236}">
                <a16:creationId xmlns:a16="http://schemas.microsoft.com/office/drawing/2014/main" id="{298A2775-492F-BD57-54FC-DEE85938657E}"/>
              </a:ext>
            </a:extLst>
          </p:cNvPr>
          <p:cNvSpPr txBox="1"/>
          <p:nvPr/>
        </p:nvSpPr>
        <p:spPr>
          <a:xfrm>
            <a:off x="239697" y="953588"/>
            <a:ext cx="3555992" cy="1077218"/>
          </a:xfrm>
          <a:prstGeom prst="rect">
            <a:avLst/>
          </a:prstGeom>
          <a:noFill/>
        </p:spPr>
        <p:txBody>
          <a:bodyPr wrap="square" rtlCol="0">
            <a:spAutoFit/>
          </a:bodyPr>
          <a:lstStyle/>
          <a:p>
            <a:pPr algn="r"/>
            <a:r>
              <a:rPr lang="en-GB" sz="3200" dirty="0"/>
              <a:t>Temperature errors  </a:t>
            </a:r>
            <a:br>
              <a:rPr lang="en-GB" sz="3200" dirty="0"/>
            </a:br>
            <a:r>
              <a:rPr lang="en-GB" sz="3200" dirty="0"/>
              <a:t>Shiny metal</a:t>
            </a:r>
          </a:p>
        </p:txBody>
      </p:sp>
      <p:sp>
        <p:nvSpPr>
          <p:cNvPr id="11" name="TextBox 10">
            <a:extLst>
              <a:ext uri="{FF2B5EF4-FFF2-40B4-BE49-F238E27FC236}">
                <a16:creationId xmlns:a16="http://schemas.microsoft.com/office/drawing/2014/main" id="{230F9868-8CCC-064C-2A62-9B43970B695F}"/>
              </a:ext>
            </a:extLst>
          </p:cNvPr>
          <p:cNvSpPr txBox="1"/>
          <p:nvPr/>
        </p:nvSpPr>
        <p:spPr>
          <a:xfrm>
            <a:off x="3213717" y="5233179"/>
            <a:ext cx="4620209" cy="1077218"/>
          </a:xfrm>
          <a:prstGeom prst="rect">
            <a:avLst/>
          </a:prstGeom>
          <a:noFill/>
        </p:spPr>
        <p:txBody>
          <a:bodyPr wrap="square" rtlCol="0">
            <a:spAutoFit/>
          </a:bodyPr>
          <a:lstStyle/>
          <a:p>
            <a:pPr algn="r"/>
            <a:r>
              <a:rPr lang="en-GB" sz="3200" dirty="0"/>
              <a:t>Radiator without a reflective foil panel</a:t>
            </a:r>
          </a:p>
        </p:txBody>
      </p:sp>
    </p:spTree>
    <p:extLst>
      <p:ext uri="{BB962C8B-B14F-4D97-AF65-F5344CB8AC3E}">
        <p14:creationId xmlns:p14="http://schemas.microsoft.com/office/powerpoint/2010/main" val="428453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56BC-DEF8-E9F7-869E-6489CED50D16}"/>
              </a:ext>
            </a:extLst>
          </p:cNvPr>
          <p:cNvSpPr>
            <a:spLocks noGrp="1"/>
          </p:cNvSpPr>
          <p:nvPr>
            <p:ph type="title"/>
          </p:nvPr>
        </p:nvSpPr>
        <p:spPr/>
        <p:txBody>
          <a:bodyPr/>
          <a:lstStyle/>
          <a:p>
            <a:r>
              <a:rPr lang="en-GB" b="1" dirty="0">
                <a:solidFill>
                  <a:srgbClr val="993366"/>
                </a:solidFill>
              </a:rPr>
              <a:t>Why are the houses so different?</a:t>
            </a:r>
          </a:p>
        </p:txBody>
      </p:sp>
      <p:pic>
        <p:nvPicPr>
          <p:cNvPr id="6" name="Content Placeholder 5">
            <a:extLst>
              <a:ext uri="{FF2B5EF4-FFF2-40B4-BE49-F238E27FC236}">
                <a16:creationId xmlns:a16="http://schemas.microsoft.com/office/drawing/2014/main" id="{634F19E1-E0F8-53C2-2111-898A1AAE392A}"/>
              </a:ext>
            </a:extLst>
          </p:cNvPr>
          <p:cNvPicPr>
            <a:picLocks noGrp="1" noChangeAspect="1"/>
          </p:cNvPicPr>
          <p:nvPr>
            <p:ph sz="half" idx="2"/>
          </p:nvPr>
        </p:nvPicPr>
        <p:blipFill>
          <a:blip r:embed="rId2"/>
          <a:stretch>
            <a:fillRect/>
          </a:stretch>
        </p:blipFill>
        <p:spPr>
          <a:xfrm>
            <a:off x="6172200" y="1934990"/>
            <a:ext cx="5181600" cy="4132607"/>
          </a:xfrm>
        </p:spPr>
      </p:pic>
      <p:sp>
        <p:nvSpPr>
          <p:cNvPr id="7" name="TextBox 6">
            <a:extLst>
              <a:ext uri="{FF2B5EF4-FFF2-40B4-BE49-F238E27FC236}">
                <a16:creationId xmlns:a16="http://schemas.microsoft.com/office/drawing/2014/main" id="{53CF0EDF-2677-7B36-4ABD-21571464E595}"/>
              </a:ext>
            </a:extLst>
          </p:cNvPr>
          <p:cNvSpPr txBox="1"/>
          <p:nvPr/>
        </p:nvSpPr>
        <p:spPr>
          <a:xfrm>
            <a:off x="1318242" y="2199382"/>
            <a:ext cx="4620209" cy="1077218"/>
          </a:xfrm>
          <a:prstGeom prst="rect">
            <a:avLst/>
          </a:prstGeom>
          <a:noFill/>
        </p:spPr>
        <p:txBody>
          <a:bodyPr wrap="square" rtlCol="0">
            <a:spAutoFit/>
          </a:bodyPr>
          <a:lstStyle/>
          <a:p>
            <a:pPr algn="r"/>
            <a:r>
              <a:rPr lang="en-GB" sz="3200" dirty="0"/>
              <a:t>Different internal temperatures?</a:t>
            </a:r>
          </a:p>
        </p:txBody>
      </p:sp>
    </p:spTree>
    <p:extLst>
      <p:ext uri="{BB962C8B-B14F-4D97-AF65-F5344CB8AC3E}">
        <p14:creationId xmlns:p14="http://schemas.microsoft.com/office/powerpoint/2010/main" val="180498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indoor, person&#10;&#10;Description automatically generated">
            <a:extLst>
              <a:ext uri="{FF2B5EF4-FFF2-40B4-BE49-F238E27FC236}">
                <a16:creationId xmlns:a16="http://schemas.microsoft.com/office/drawing/2014/main" id="{B5D50C50-B4BF-59D8-2164-221DDA39263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3BE17C7-6D2B-1BF1-055A-CB0B06AD0D9E}"/>
              </a:ext>
            </a:extLst>
          </p:cNvPr>
          <p:cNvSpPr>
            <a:spLocks noGrp="1"/>
          </p:cNvSpPr>
          <p:nvPr>
            <p:ph type="title"/>
          </p:nvPr>
        </p:nvSpPr>
        <p:spPr>
          <a:xfrm>
            <a:off x="719957" y="1647250"/>
            <a:ext cx="4204137" cy="1342754"/>
          </a:xfrm>
        </p:spPr>
        <p:txBody>
          <a:bodyPr vert="horz" lIns="91440" tIns="45720" rIns="91440" bIns="45720" rtlCol="0" anchor="ctr">
            <a:normAutofit/>
          </a:bodyPr>
          <a:lstStyle/>
          <a:p>
            <a:pPr algn="ctr"/>
            <a:r>
              <a:rPr lang="en-US" sz="3600" b="1" dirty="0">
                <a:solidFill>
                  <a:srgbClr val="993366"/>
                </a:solidFill>
              </a:rPr>
              <a:t>After the Surveys – Then What ?</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28C71C5-339B-1BFF-BECB-DB5C7069F6D2}"/>
              </a:ext>
            </a:extLst>
          </p:cNvPr>
          <p:cNvSpPr txBox="1">
            <a:spLocks/>
          </p:cNvSpPr>
          <p:nvPr/>
        </p:nvSpPr>
        <p:spPr>
          <a:xfrm>
            <a:off x="400050" y="3569846"/>
            <a:ext cx="5172075" cy="294525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Share images and survey results with homeowner</a:t>
            </a:r>
          </a:p>
          <a:p>
            <a:r>
              <a:rPr lang="en-US" sz="1600" dirty="0"/>
              <a:t>Help signpost people in poorly insulated homes (rated D,E,F,G) &amp; income under £36,000 to the Warm Homes scheme</a:t>
            </a:r>
          </a:p>
          <a:p>
            <a:r>
              <a:rPr lang="en-US" sz="1600" dirty="0"/>
              <a:t>Encourage &amp; support easy DIY insulation &amp; draught fixes</a:t>
            </a:r>
          </a:p>
          <a:p>
            <a:r>
              <a:rPr lang="en-US" sz="1600" dirty="0"/>
              <a:t>Encourage behavior change (closing curtains, turn down radiators by 1 degree </a:t>
            </a:r>
            <a:r>
              <a:rPr lang="en-US" sz="1600" dirty="0" err="1"/>
              <a:t>etc</a:t>
            </a:r>
            <a:r>
              <a:rPr lang="en-US" sz="1600" dirty="0"/>
              <a:t>)</a:t>
            </a:r>
          </a:p>
          <a:p>
            <a:r>
              <a:rPr lang="en-US" sz="1600" dirty="0"/>
              <a:t>Fill out the Project Feedback &amp; Evaluation form (emailed at end of loan)</a:t>
            </a:r>
          </a:p>
          <a:p>
            <a:r>
              <a:rPr lang="en-US" sz="1600" dirty="0"/>
              <a:t>Consider running a Community Bulk Buy project for insulation &amp; draught proofing measures</a:t>
            </a:r>
          </a:p>
          <a:p>
            <a:endParaRPr lang="en-US" sz="1400" dirty="0"/>
          </a:p>
        </p:txBody>
      </p:sp>
    </p:spTree>
    <p:extLst>
      <p:ext uri="{BB962C8B-B14F-4D97-AF65-F5344CB8AC3E}">
        <p14:creationId xmlns:p14="http://schemas.microsoft.com/office/powerpoint/2010/main" val="79747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colorful, bright&#10;&#10;Description automatically generated">
            <a:extLst>
              <a:ext uri="{FF2B5EF4-FFF2-40B4-BE49-F238E27FC236}">
                <a16:creationId xmlns:a16="http://schemas.microsoft.com/office/drawing/2014/main" id="{D188FA18-96F3-C157-DCCA-A5722150323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32" r="19192" b="7959"/>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14A37-C814-ED10-988B-07FD227CA916}"/>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b="1" dirty="0">
                <a:solidFill>
                  <a:srgbClr val="993366"/>
                </a:solidFill>
              </a:rPr>
              <a:t>Thermal Imaging</a:t>
            </a:r>
          </a:p>
        </p:txBody>
      </p:sp>
      <p:sp>
        <p:nvSpPr>
          <p:cNvPr id="3" name="Content Placeholder 2">
            <a:extLst>
              <a:ext uri="{FF2B5EF4-FFF2-40B4-BE49-F238E27FC236}">
                <a16:creationId xmlns:a16="http://schemas.microsoft.com/office/drawing/2014/main" id="{56EE46AC-15DF-5E2F-7B39-CDE9D96AAFA9}"/>
              </a:ext>
            </a:extLst>
          </p:cNvPr>
          <p:cNvSpPr>
            <a:spLocks noGrp="1"/>
          </p:cNvSpPr>
          <p:nvPr>
            <p:ph sz="half" idx="1"/>
          </p:nvPr>
        </p:nvSpPr>
        <p:spPr>
          <a:xfrm>
            <a:off x="689903" y="1808254"/>
            <a:ext cx="6620505" cy="3773010"/>
          </a:xfrm>
        </p:spPr>
        <p:txBody>
          <a:bodyPr vert="horz" lIns="91440" tIns="45720" rIns="91440" bIns="45720" rtlCol="0">
            <a:normAutofit lnSpcReduction="10000"/>
          </a:bodyPr>
          <a:lstStyle/>
          <a:p>
            <a:pPr marL="0" marR="0" indent="0">
              <a:spcBef>
                <a:spcPts val="0"/>
              </a:spcBef>
              <a:spcAft>
                <a:spcPts val="800"/>
              </a:spcAft>
              <a:buNone/>
            </a:pPr>
            <a:r>
              <a:rPr lang="en-US" sz="1700" dirty="0">
                <a:ln>
                  <a:noFill/>
                </a:ln>
                <a:effectLst/>
              </a:rPr>
              <a:t>Our aim is to help you raise awareness about insulation in your community so you can help advise people on how to improve the energy efficiency of their home. This could result in:</a:t>
            </a:r>
          </a:p>
          <a:p>
            <a:pPr marL="730250" indent="-285750">
              <a:spcBef>
                <a:spcPts val="0"/>
              </a:spcBef>
              <a:spcAft>
                <a:spcPts val="800"/>
              </a:spcAft>
              <a:buFont typeface="Wingdings" panose="05000000000000000000" pitchFamily="2" charset="2"/>
              <a:buChar char="ü"/>
            </a:pPr>
            <a:r>
              <a:rPr lang="en-US" sz="1700" dirty="0">
                <a:ln>
                  <a:noFill/>
                </a:ln>
                <a:effectLst/>
              </a:rPr>
              <a:t>a reduction in fuel bills</a:t>
            </a:r>
          </a:p>
          <a:p>
            <a:pPr marL="730250" indent="-285750">
              <a:spcBef>
                <a:spcPts val="0"/>
              </a:spcBef>
              <a:spcAft>
                <a:spcPts val="800"/>
              </a:spcAft>
              <a:buFont typeface="Wingdings" panose="05000000000000000000" pitchFamily="2" charset="2"/>
              <a:buChar char="ü"/>
            </a:pPr>
            <a:r>
              <a:rPr lang="en-US" sz="1700" dirty="0"/>
              <a:t>h</a:t>
            </a:r>
            <a:r>
              <a:rPr lang="en-US" sz="1700" dirty="0">
                <a:ln>
                  <a:noFill/>
                </a:ln>
                <a:effectLst/>
              </a:rPr>
              <a:t>elping people out of fuel </a:t>
            </a:r>
            <a:r>
              <a:rPr lang="en-US" sz="1700" dirty="0"/>
              <a:t>p</a:t>
            </a:r>
            <a:r>
              <a:rPr lang="en-US" sz="1700" dirty="0">
                <a:ln>
                  <a:noFill/>
                </a:ln>
                <a:effectLst/>
              </a:rPr>
              <a:t>overty</a:t>
            </a:r>
          </a:p>
          <a:p>
            <a:pPr marL="539750" marR="0" indent="-95250">
              <a:spcBef>
                <a:spcPts val="0"/>
              </a:spcBef>
              <a:spcAft>
                <a:spcPts val="800"/>
              </a:spcAft>
              <a:buFont typeface="Wingdings" panose="05000000000000000000" pitchFamily="2" charset="2"/>
              <a:buChar char="ü"/>
            </a:pPr>
            <a:r>
              <a:rPr lang="en-US" sz="1700" dirty="0">
                <a:ln>
                  <a:noFill/>
                </a:ln>
                <a:effectLst/>
              </a:rPr>
              <a:t>  better health and well being</a:t>
            </a:r>
          </a:p>
          <a:p>
            <a:pPr marL="539750" marR="0" indent="-95250">
              <a:spcBef>
                <a:spcPts val="0"/>
              </a:spcBef>
              <a:spcAft>
                <a:spcPts val="800"/>
              </a:spcAft>
              <a:buFont typeface="Wingdings" panose="05000000000000000000" pitchFamily="2" charset="2"/>
              <a:buChar char="ü"/>
            </a:pPr>
            <a:r>
              <a:rPr lang="en-US" sz="1700" dirty="0">
                <a:ln>
                  <a:noFill/>
                </a:ln>
                <a:effectLst/>
              </a:rPr>
              <a:t>  </a:t>
            </a:r>
            <a:r>
              <a:rPr lang="en-US" sz="1700" dirty="0"/>
              <a:t>a </a:t>
            </a:r>
            <a:r>
              <a:rPr lang="en-US" sz="1700" dirty="0">
                <a:ln>
                  <a:noFill/>
                </a:ln>
                <a:effectLst/>
              </a:rPr>
              <a:t>reduction in carbon emissions </a:t>
            </a:r>
          </a:p>
          <a:p>
            <a:pPr marL="0" marR="0" indent="0">
              <a:spcBef>
                <a:spcPts val="0"/>
              </a:spcBef>
              <a:spcAft>
                <a:spcPts val="800"/>
              </a:spcAft>
              <a:buNone/>
            </a:pPr>
            <a:endParaRPr lang="en-US" sz="1700" dirty="0">
              <a:ln>
                <a:noFill/>
              </a:ln>
              <a:effectLst/>
            </a:endParaRPr>
          </a:p>
          <a:p>
            <a:pPr marL="0" marR="0" indent="0">
              <a:spcBef>
                <a:spcPts val="0"/>
              </a:spcBef>
              <a:spcAft>
                <a:spcPts val="600"/>
              </a:spcAft>
              <a:buNone/>
            </a:pPr>
            <a:r>
              <a:rPr lang="en-US" sz="1700" dirty="0">
                <a:ln>
                  <a:noFill/>
                </a:ln>
                <a:effectLst/>
              </a:rPr>
              <a:t>A thermal imaging survey might</a:t>
            </a:r>
          </a:p>
          <a:p>
            <a:pPr marL="739140" indent="-285750">
              <a:lnSpc>
                <a:spcPct val="110000"/>
              </a:lnSpc>
              <a:spcBef>
                <a:spcPts val="0"/>
              </a:spcBef>
              <a:buFont typeface="Wingdings" panose="05000000000000000000" pitchFamily="2" charset="2"/>
              <a:buChar char="ü"/>
            </a:pPr>
            <a:r>
              <a:rPr lang="en-US" sz="1700" dirty="0">
                <a:ln>
                  <a:noFill/>
                </a:ln>
                <a:effectLst/>
              </a:rPr>
              <a:t>identify places which might have draughts </a:t>
            </a:r>
          </a:p>
          <a:p>
            <a:pPr marL="739140" indent="-285750">
              <a:lnSpc>
                <a:spcPct val="110000"/>
              </a:lnSpc>
              <a:spcBef>
                <a:spcPts val="0"/>
              </a:spcBef>
              <a:buFont typeface="Wingdings" panose="05000000000000000000" pitchFamily="2" charset="2"/>
              <a:buChar char="ü"/>
            </a:pPr>
            <a:r>
              <a:rPr lang="en-US" sz="1700" dirty="0">
                <a:ln>
                  <a:noFill/>
                </a:ln>
                <a:effectLst/>
              </a:rPr>
              <a:t>detect whether cavity wall insulation is patchy or missing</a:t>
            </a:r>
          </a:p>
          <a:p>
            <a:pPr marL="739140" indent="-285750">
              <a:lnSpc>
                <a:spcPct val="110000"/>
              </a:lnSpc>
              <a:spcBef>
                <a:spcPts val="0"/>
              </a:spcBef>
              <a:spcAft>
                <a:spcPts val="600"/>
              </a:spcAft>
              <a:buFont typeface="Wingdings" panose="05000000000000000000" pitchFamily="2" charset="2"/>
              <a:buChar char="ü"/>
            </a:pPr>
            <a:r>
              <a:rPr lang="en-US" sz="1700" dirty="0">
                <a:ln>
                  <a:noFill/>
                </a:ln>
                <a:effectLst/>
              </a:rPr>
              <a:t>detect areas with less loft insulation (though this is harder to do outside)</a:t>
            </a:r>
          </a:p>
          <a:p>
            <a:pPr marL="0" marR="0" indent="0">
              <a:spcBef>
                <a:spcPts val="0"/>
              </a:spcBef>
              <a:spcAft>
                <a:spcPts val="600"/>
              </a:spcAft>
              <a:buNone/>
            </a:pPr>
            <a:endParaRPr lang="en-US" sz="1700" dirty="0">
              <a:ln>
                <a:noFill/>
              </a:ln>
              <a:effectLst/>
            </a:endParaRPr>
          </a:p>
          <a:p>
            <a:pPr marL="0" marR="0">
              <a:spcBef>
                <a:spcPts val="0"/>
              </a:spcBef>
              <a:spcAft>
                <a:spcPts val="600"/>
              </a:spcAft>
            </a:pPr>
            <a:endParaRPr lang="en-US" sz="1700" dirty="0">
              <a:ln>
                <a:noFill/>
              </a:ln>
              <a:effectLst/>
            </a:endParaRPr>
          </a:p>
          <a:p>
            <a:endParaRPr lang="en-US" sz="1700" dirty="0"/>
          </a:p>
        </p:txBody>
      </p:sp>
    </p:spTree>
    <p:extLst>
      <p:ext uri="{BB962C8B-B14F-4D97-AF65-F5344CB8AC3E}">
        <p14:creationId xmlns:p14="http://schemas.microsoft.com/office/powerpoint/2010/main" val="351589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51499-8AF1-7C9A-A471-7371E3BBB659}"/>
              </a:ext>
            </a:extLst>
          </p:cNvPr>
          <p:cNvSpPr>
            <a:spLocks noGrp="1"/>
          </p:cNvSpPr>
          <p:nvPr>
            <p:ph type="title"/>
          </p:nvPr>
        </p:nvSpPr>
        <p:spPr>
          <a:xfrm>
            <a:off x="6688181" y="-248139"/>
            <a:ext cx="4887685" cy="1777419"/>
          </a:xfrm>
        </p:spPr>
        <p:txBody>
          <a:bodyPr vert="horz" lIns="91440" tIns="45720" rIns="91440" bIns="45720" rtlCol="0" anchor="b">
            <a:normAutofit/>
          </a:bodyPr>
          <a:lstStyle/>
          <a:p>
            <a:r>
              <a:rPr lang="en-US" sz="4000" b="1" dirty="0"/>
              <a:t>Borrowing a Camera</a:t>
            </a:r>
          </a:p>
        </p:txBody>
      </p:sp>
      <p:pic>
        <p:nvPicPr>
          <p:cNvPr id="8" name="Picture 7" descr="A picture containing grass, person, holding, outdoor&#10;&#10;Description automatically generated">
            <a:extLst>
              <a:ext uri="{FF2B5EF4-FFF2-40B4-BE49-F238E27FC236}">
                <a16:creationId xmlns:a16="http://schemas.microsoft.com/office/drawing/2014/main" id="{88944FE4-C428-8633-9C8A-2C3EBDAABC7E}"/>
              </a:ext>
            </a:extLst>
          </p:cNvPr>
          <p:cNvPicPr>
            <a:picLocks noChangeAspect="1"/>
          </p:cNvPicPr>
          <p:nvPr/>
        </p:nvPicPr>
        <p:blipFill rotWithShape="1">
          <a:blip r:embed="rId2">
            <a:extLst>
              <a:ext uri="{28A0092B-C50C-407E-A947-70E740481C1C}">
                <a14:useLocalDpi xmlns:a14="http://schemas.microsoft.com/office/drawing/2010/main" val="0"/>
              </a:ext>
            </a:extLst>
          </a:blip>
          <a:srcRect l="6285" r="4354" b="3"/>
          <a:stretch/>
        </p:blipFill>
        <p:spPr>
          <a:xfrm>
            <a:off x="391903" y="573678"/>
            <a:ext cx="5103206" cy="5710645"/>
          </a:xfrm>
          <a:prstGeom prst="rect">
            <a:avLst/>
          </a:prstGeom>
        </p:spPr>
      </p:pic>
      <p:sp>
        <p:nvSpPr>
          <p:cNvPr id="15"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F53514-2B6B-1BE9-25C4-495C74C8BAA3}"/>
              </a:ext>
            </a:extLst>
          </p:cNvPr>
          <p:cNvSpPr>
            <a:spLocks noGrp="1"/>
          </p:cNvSpPr>
          <p:nvPr>
            <p:ph sz="half" idx="1"/>
          </p:nvPr>
        </p:nvSpPr>
        <p:spPr>
          <a:xfrm>
            <a:off x="6688182" y="2081349"/>
            <a:ext cx="4887685" cy="4023359"/>
          </a:xfrm>
        </p:spPr>
        <p:txBody>
          <a:bodyPr vert="horz" lIns="91440" tIns="45720" rIns="91440" bIns="45720" rtlCol="0" anchor="t">
            <a:normAutofit/>
          </a:bodyPr>
          <a:lstStyle/>
          <a:p>
            <a:r>
              <a:rPr lang="en-US" sz="1800" dirty="0">
                <a:effectLst/>
              </a:rPr>
              <a:t>The person who has signed the agreement form on behalf of your Community Group</a:t>
            </a:r>
            <a:r>
              <a:rPr lang="en-US" sz="1800" dirty="0"/>
              <a:t> or Parish/Town Council </a:t>
            </a:r>
            <a:r>
              <a:rPr lang="en-US" sz="1800" dirty="0">
                <a:effectLst/>
              </a:rPr>
              <a:t>is responsible for the camera.</a:t>
            </a:r>
          </a:p>
          <a:p>
            <a:r>
              <a:rPr lang="en-US" sz="1800" dirty="0"/>
              <a:t>Our cameras are insured for loss or accidental damage but please:</a:t>
            </a:r>
          </a:p>
          <a:p>
            <a:pPr lvl="1"/>
            <a:r>
              <a:rPr lang="en-US" sz="1800" dirty="0">
                <a:effectLst/>
              </a:rPr>
              <a:t>Keep it with you or in a locked place</a:t>
            </a:r>
          </a:p>
          <a:p>
            <a:pPr lvl="1"/>
            <a:r>
              <a:rPr lang="en-US" sz="1800" dirty="0"/>
              <a:t>Don’t lend it to anyone else</a:t>
            </a:r>
            <a:endParaRPr lang="en-US" sz="1800" dirty="0">
              <a:effectLst/>
            </a:endParaRPr>
          </a:p>
          <a:p>
            <a:r>
              <a:rPr lang="en-US" sz="1800" dirty="0">
                <a:effectLst/>
              </a:rPr>
              <a:t>We understand accidents happen so please report any damage or problems ASAP</a:t>
            </a:r>
          </a:p>
          <a:p>
            <a:r>
              <a:rPr lang="en-US" sz="1800" dirty="0"/>
              <a:t>You will be loaned a </a:t>
            </a:r>
            <a:r>
              <a:rPr lang="en-US" sz="1800" dirty="0" err="1"/>
              <a:t>Flir</a:t>
            </a:r>
            <a:r>
              <a:rPr lang="en-US" sz="1800" dirty="0"/>
              <a:t> One Pro or a </a:t>
            </a:r>
            <a:r>
              <a:rPr lang="en-US" sz="1800" dirty="0" err="1"/>
              <a:t>Flir</a:t>
            </a:r>
            <a:r>
              <a:rPr lang="en-US" sz="1800" dirty="0"/>
              <a:t> One Edge Pro</a:t>
            </a:r>
          </a:p>
          <a:p>
            <a:endParaRPr lang="en-US" sz="1600" dirty="0"/>
          </a:p>
        </p:txBody>
      </p:sp>
    </p:spTree>
    <p:extLst>
      <p:ext uri="{BB962C8B-B14F-4D97-AF65-F5344CB8AC3E}">
        <p14:creationId xmlns:p14="http://schemas.microsoft.com/office/powerpoint/2010/main" val="17253307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E89851E-6445-80B7-921F-25E4FBB13A2F}"/>
              </a:ext>
            </a:extLst>
          </p:cNvPr>
          <p:cNvSpPr>
            <a:spLocks noGrp="1"/>
          </p:cNvSpPr>
          <p:nvPr>
            <p:ph type="title"/>
          </p:nvPr>
        </p:nvSpPr>
        <p:spPr>
          <a:xfrm>
            <a:off x="239201" y="505587"/>
            <a:ext cx="5366942" cy="691842"/>
          </a:xfrm>
        </p:spPr>
        <p:txBody>
          <a:bodyPr vert="horz" lIns="91440" tIns="45720" rIns="91440" bIns="45720" rtlCol="0" anchor="b">
            <a:normAutofit fontScale="90000"/>
          </a:bodyPr>
          <a:lstStyle/>
          <a:p>
            <a:r>
              <a:rPr lang="en-US" sz="4000" b="1" kern="1200" dirty="0">
                <a:solidFill>
                  <a:schemeClr val="tx1"/>
                </a:solidFill>
                <a:latin typeface="+mj-lt"/>
                <a:ea typeface="+mj-ea"/>
                <a:cs typeface="+mj-cs"/>
              </a:rPr>
              <a:t>Introducing the </a:t>
            </a:r>
            <a:r>
              <a:rPr lang="en-US" sz="4000" b="1" kern="1200" dirty="0" err="1">
                <a:solidFill>
                  <a:schemeClr val="tx1"/>
                </a:solidFill>
                <a:latin typeface="+mj-lt"/>
                <a:ea typeface="+mj-ea"/>
                <a:cs typeface="+mj-cs"/>
              </a:rPr>
              <a:t>Flir</a:t>
            </a:r>
            <a:r>
              <a:rPr lang="en-US" sz="4000" b="1" kern="1200" dirty="0">
                <a:solidFill>
                  <a:schemeClr val="tx1"/>
                </a:solidFill>
                <a:latin typeface="+mj-lt"/>
                <a:ea typeface="+mj-ea"/>
                <a:cs typeface="+mj-cs"/>
              </a:rPr>
              <a:t> One Pro </a:t>
            </a:r>
            <a:endParaRPr lang="en-US" sz="4000" kern="1200" dirty="0">
              <a:solidFill>
                <a:schemeClr val="tx1"/>
              </a:solidFill>
              <a:latin typeface="+mj-lt"/>
              <a:ea typeface="+mj-ea"/>
              <a:cs typeface="+mj-cs"/>
            </a:endParaRPr>
          </a:p>
        </p:txBody>
      </p:sp>
      <p:sp>
        <p:nvSpPr>
          <p:cNvPr id="7" name="Content Placeholder 6">
            <a:extLst>
              <a:ext uri="{FF2B5EF4-FFF2-40B4-BE49-F238E27FC236}">
                <a16:creationId xmlns:a16="http://schemas.microsoft.com/office/drawing/2014/main" id="{89E67DF1-C84C-3392-3F9A-094EB25FA8A5}"/>
              </a:ext>
            </a:extLst>
          </p:cNvPr>
          <p:cNvSpPr>
            <a:spLocks noGrp="1"/>
          </p:cNvSpPr>
          <p:nvPr>
            <p:ph sz="half" idx="2"/>
          </p:nvPr>
        </p:nvSpPr>
        <p:spPr>
          <a:xfrm>
            <a:off x="371475" y="1504950"/>
            <a:ext cx="5581927" cy="5124450"/>
          </a:xfrm>
        </p:spPr>
        <p:txBody>
          <a:bodyPr vert="horz" lIns="91440" tIns="45720" rIns="91440" bIns="45720" rtlCol="0" anchor="t">
            <a:normAutofit/>
          </a:bodyPr>
          <a:lstStyle/>
          <a:p>
            <a:r>
              <a:rPr lang="en-US" sz="2000" dirty="0"/>
              <a:t>There are both Android &amp; iPhone versions</a:t>
            </a:r>
          </a:p>
          <a:p>
            <a:r>
              <a:rPr lang="en-US" sz="2000" dirty="0"/>
              <a:t>Fits into your phone charger point</a:t>
            </a:r>
          </a:p>
          <a:p>
            <a:r>
              <a:rPr lang="en-US" sz="2000" dirty="0"/>
              <a:t>The camera takes 40 mins to charge &amp; lasts around 1 hour</a:t>
            </a:r>
          </a:p>
          <a:p>
            <a:r>
              <a:rPr lang="en-US" sz="2000" dirty="0"/>
              <a:t>Your phone battery will also be reduced whilst in use, so we recommended using the portable battery charger with 2 USB points which is supplied too</a:t>
            </a:r>
          </a:p>
          <a:p>
            <a:r>
              <a:rPr lang="en-GB" sz="2000" dirty="0">
                <a:latin typeface="Calibri" panose="020F0502020204030204" pitchFamily="34" charset="0"/>
                <a:ea typeface="Calibri" panose="020F0502020204030204" pitchFamily="34" charset="0"/>
                <a:cs typeface="Times New Roman" panose="02020603050405020304" pitchFamily="18" charset="0"/>
              </a:rPr>
              <a:t>The camera comes in </a:t>
            </a:r>
            <a:r>
              <a:rPr lang="en-GB" sz="2000" dirty="0">
                <a:effectLst/>
                <a:latin typeface="Calibri" panose="020F0502020204030204" pitchFamily="34" charset="0"/>
                <a:ea typeface="Calibri" panose="020F0502020204030204" pitchFamily="34" charset="0"/>
                <a:cs typeface="Times New Roman" panose="02020603050405020304" pitchFamily="18" charset="0"/>
              </a:rPr>
              <a:t>its own protective case but like your phone they won’t take kindly to drops, bumps or bashes.</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Photos can be easily stored on your phone for interpreting in the warmth of your own home. You can then email to them to the householder. </a:t>
            </a:r>
            <a:endParaRPr lang="en-US" sz="2000" dirty="0"/>
          </a:p>
          <a:p>
            <a:endParaRPr lang="en-US" sz="2000" dirty="0"/>
          </a:p>
          <a:p>
            <a:endParaRPr lang="en-US" sz="1100" dirty="0"/>
          </a:p>
          <a:p>
            <a:pPr marL="0"/>
            <a:endParaRPr lang="en-US" sz="1100" dirty="0"/>
          </a:p>
        </p:txBody>
      </p:sp>
      <p:cxnSp>
        <p:nvCxnSpPr>
          <p:cNvPr id="14" name="Straight Connector 13">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DCE876F-6554-3C62-DD52-2E68CFF2941A}"/>
              </a:ext>
            </a:extLst>
          </p:cNvPr>
          <p:cNvPicPr>
            <a:picLocks noChangeAspect="1"/>
          </p:cNvPicPr>
          <p:nvPr/>
        </p:nvPicPr>
        <p:blipFill>
          <a:blip r:embed="rId2"/>
          <a:stretch>
            <a:fillRect/>
          </a:stretch>
        </p:blipFill>
        <p:spPr>
          <a:xfrm>
            <a:off x="7060760" y="576072"/>
            <a:ext cx="4400549" cy="5715000"/>
          </a:xfrm>
          <a:prstGeom prst="rect">
            <a:avLst/>
          </a:prstGeom>
        </p:spPr>
      </p:pic>
    </p:spTree>
    <p:extLst>
      <p:ext uri="{BB962C8B-B14F-4D97-AF65-F5344CB8AC3E}">
        <p14:creationId xmlns:p14="http://schemas.microsoft.com/office/powerpoint/2010/main" val="7199803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E89851E-6445-80B7-921F-25E4FBB13A2F}"/>
              </a:ext>
            </a:extLst>
          </p:cNvPr>
          <p:cNvSpPr>
            <a:spLocks noGrp="1"/>
          </p:cNvSpPr>
          <p:nvPr>
            <p:ph type="title"/>
          </p:nvPr>
        </p:nvSpPr>
        <p:spPr>
          <a:xfrm>
            <a:off x="233744" y="-141786"/>
            <a:ext cx="6525470" cy="1223010"/>
          </a:xfrm>
        </p:spPr>
        <p:txBody>
          <a:bodyPr vert="horz" lIns="91440" tIns="45720" rIns="91440" bIns="45720" rtlCol="0" anchor="b">
            <a:normAutofit/>
          </a:bodyPr>
          <a:lstStyle/>
          <a:p>
            <a:r>
              <a:rPr lang="en-US" sz="3600" b="1" kern="1200" dirty="0">
                <a:solidFill>
                  <a:schemeClr val="tx1"/>
                </a:solidFill>
                <a:latin typeface="+mj-lt"/>
                <a:ea typeface="+mj-ea"/>
                <a:cs typeface="+mj-cs"/>
              </a:rPr>
              <a:t>Introducing the </a:t>
            </a:r>
            <a:r>
              <a:rPr lang="en-US" sz="3600" b="1" kern="1200" dirty="0" err="1">
                <a:solidFill>
                  <a:schemeClr val="tx1"/>
                </a:solidFill>
                <a:latin typeface="+mj-lt"/>
                <a:ea typeface="+mj-ea"/>
                <a:cs typeface="+mj-cs"/>
              </a:rPr>
              <a:t>Flir</a:t>
            </a:r>
            <a:r>
              <a:rPr lang="en-US" sz="3600" b="1" kern="1200" dirty="0">
                <a:solidFill>
                  <a:schemeClr val="tx1"/>
                </a:solidFill>
                <a:latin typeface="+mj-lt"/>
                <a:ea typeface="+mj-ea"/>
                <a:cs typeface="+mj-cs"/>
              </a:rPr>
              <a:t> One </a:t>
            </a:r>
            <a:r>
              <a:rPr lang="en-US" sz="3600" b="1" dirty="0"/>
              <a:t>Edge Pro</a:t>
            </a:r>
            <a:endParaRPr lang="en-US" sz="3600" kern="1200" dirty="0">
              <a:solidFill>
                <a:schemeClr val="tx1"/>
              </a:solidFill>
              <a:latin typeface="+mj-lt"/>
              <a:ea typeface="+mj-ea"/>
              <a:cs typeface="+mj-cs"/>
            </a:endParaRPr>
          </a:p>
        </p:txBody>
      </p:sp>
      <p:sp>
        <p:nvSpPr>
          <p:cNvPr id="7" name="Content Placeholder 6">
            <a:extLst>
              <a:ext uri="{FF2B5EF4-FFF2-40B4-BE49-F238E27FC236}">
                <a16:creationId xmlns:a16="http://schemas.microsoft.com/office/drawing/2014/main" id="{89E67DF1-C84C-3392-3F9A-094EB25FA8A5}"/>
              </a:ext>
            </a:extLst>
          </p:cNvPr>
          <p:cNvSpPr>
            <a:spLocks noGrp="1"/>
          </p:cNvSpPr>
          <p:nvPr>
            <p:ph sz="half" idx="2"/>
          </p:nvPr>
        </p:nvSpPr>
        <p:spPr>
          <a:xfrm>
            <a:off x="371477" y="1558835"/>
            <a:ext cx="5581927" cy="5124450"/>
          </a:xfrm>
        </p:spPr>
        <p:txBody>
          <a:bodyPr vert="horz" lIns="91440" tIns="45720" rIns="91440" bIns="45720" rtlCol="0" anchor="t">
            <a:normAutofit/>
          </a:bodyPr>
          <a:lstStyle/>
          <a:p>
            <a:r>
              <a:rPr lang="en-US" sz="2200" dirty="0"/>
              <a:t>Bluetooth connection so works with either Android or Apple devices </a:t>
            </a:r>
          </a:p>
          <a:p>
            <a:r>
              <a:rPr lang="en-US" sz="2200" dirty="0"/>
              <a:t>Can attach to your phone, or be used separately </a:t>
            </a:r>
          </a:p>
          <a:p>
            <a:r>
              <a:rPr lang="en-US" sz="2200" dirty="0"/>
              <a:t>The battery lasts </a:t>
            </a:r>
            <a:r>
              <a:rPr lang="en-GB" sz="2200" dirty="0"/>
              <a:t>approximately 2 hours 30 minutes and takes 60 – 90 minutes to charge.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Photos can be easily stored on your phone for interpreting in the warmth of your own home. You can then email to them to the householder. </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sz="2200" dirty="0"/>
          </a:p>
        </p:txBody>
      </p:sp>
      <p:cxnSp>
        <p:nvCxnSpPr>
          <p:cNvPr id="14" name="Straight Connector 13">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comparison of a cell phone&#10;&#10;Description automatically generated">
            <a:extLst>
              <a:ext uri="{FF2B5EF4-FFF2-40B4-BE49-F238E27FC236}">
                <a16:creationId xmlns:a16="http://schemas.microsoft.com/office/drawing/2014/main" id="{036E0D8B-C93D-5999-E059-4D2A6E0C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43" y="952491"/>
            <a:ext cx="4960280" cy="4953018"/>
          </a:xfrm>
          <a:prstGeom prst="rect">
            <a:avLst/>
          </a:prstGeom>
        </p:spPr>
      </p:pic>
    </p:spTree>
    <p:extLst>
      <p:ext uri="{BB962C8B-B14F-4D97-AF65-F5344CB8AC3E}">
        <p14:creationId xmlns:p14="http://schemas.microsoft.com/office/powerpoint/2010/main" val="2059843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6B01-0A45-C442-A399-835140CEA42F}"/>
              </a:ext>
            </a:extLst>
          </p:cNvPr>
          <p:cNvSpPr>
            <a:spLocks noGrp="1"/>
          </p:cNvSpPr>
          <p:nvPr>
            <p:ph type="title"/>
          </p:nvPr>
        </p:nvSpPr>
        <p:spPr>
          <a:xfrm>
            <a:off x="1116739" y="3813810"/>
            <a:ext cx="3742969" cy="2452687"/>
          </a:xfrm>
        </p:spPr>
        <p:txBody>
          <a:bodyPr anchor="ctr">
            <a:normAutofit/>
          </a:bodyPr>
          <a:lstStyle/>
          <a:p>
            <a:r>
              <a:rPr lang="en-GB" sz="4000" b="1" dirty="0">
                <a:solidFill>
                  <a:srgbClr val="993366"/>
                </a:solidFill>
              </a:rPr>
              <a:t>Ideal Conditions for use</a:t>
            </a:r>
          </a:p>
        </p:txBody>
      </p:sp>
      <p:pic>
        <p:nvPicPr>
          <p:cNvPr id="6" name="Picture 5">
            <a:extLst>
              <a:ext uri="{FF2B5EF4-FFF2-40B4-BE49-F238E27FC236}">
                <a16:creationId xmlns:a16="http://schemas.microsoft.com/office/drawing/2014/main" id="{C1B0861E-EB16-F3DD-5740-C6C415990DF9}"/>
              </a:ext>
            </a:extLst>
          </p:cNvPr>
          <p:cNvPicPr>
            <a:picLocks noChangeAspect="1"/>
          </p:cNvPicPr>
          <p:nvPr/>
        </p:nvPicPr>
        <p:blipFill rotWithShape="1">
          <a:blip r:embed="rId2"/>
          <a:srcRect t="9694" b="1325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0EDCF54-7235-5F9A-C089-091C8ECE5A01}"/>
              </a:ext>
            </a:extLst>
          </p:cNvPr>
          <p:cNvSpPr>
            <a:spLocks noGrp="1"/>
          </p:cNvSpPr>
          <p:nvPr>
            <p:ph idx="1"/>
          </p:nvPr>
        </p:nvSpPr>
        <p:spPr>
          <a:xfrm>
            <a:off x="5033554" y="3856809"/>
            <a:ext cx="5669281" cy="2543447"/>
          </a:xfrm>
        </p:spPr>
        <p:txBody>
          <a:bodyPr anchor="ctr">
            <a:normAutofit/>
          </a:bodyPr>
          <a:lstStyle/>
          <a:p>
            <a:r>
              <a:rPr lang="en-GB" sz="2000" spc="56" dirty="0">
                <a:cs typeface="Arial"/>
              </a:rPr>
              <a:t>Indoors &gt;10°C warmer than out</a:t>
            </a:r>
          </a:p>
          <a:p>
            <a:r>
              <a:rPr lang="en-GB" sz="2000" spc="56" dirty="0">
                <a:cs typeface="Arial"/>
              </a:rPr>
              <a:t>Enough </a:t>
            </a:r>
            <a:r>
              <a:rPr lang="en-GB" sz="2000" spc="43" dirty="0">
                <a:cs typeface="Arial"/>
              </a:rPr>
              <a:t>light for visible images</a:t>
            </a:r>
          </a:p>
          <a:p>
            <a:r>
              <a:rPr lang="en-GB" sz="2000" spc="43" dirty="0">
                <a:cs typeface="Arial"/>
              </a:rPr>
              <a:t>No direct sun, rain or strong winds</a:t>
            </a:r>
          </a:p>
          <a:p>
            <a:r>
              <a:rPr lang="en-GB" sz="2000" dirty="0"/>
              <a:t>Thermal imaging works best during the colder months</a:t>
            </a:r>
          </a:p>
          <a:p>
            <a:r>
              <a:rPr lang="en-GB" sz="2000" dirty="0"/>
              <a:t>The cameras are available from November to April.</a:t>
            </a:r>
          </a:p>
        </p:txBody>
      </p:sp>
    </p:spTree>
    <p:extLst>
      <p:ext uri="{BB962C8B-B14F-4D97-AF65-F5344CB8AC3E}">
        <p14:creationId xmlns:p14="http://schemas.microsoft.com/office/powerpoint/2010/main" val="354635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96B01-0A45-C442-A399-835140CEA42F}"/>
              </a:ext>
            </a:extLst>
          </p:cNvPr>
          <p:cNvSpPr>
            <a:spLocks noGrp="1"/>
          </p:cNvSpPr>
          <p:nvPr>
            <p:ph type="title"/>
          </p:nvPr>
        </p:nvSpPr>
        <p:spPr>
          <a:xfrm>
            <a:off x="640080" y="325369"/>
            <a:ext cx="4368602" cy="1956841"/>
          </a:xfrm>
        </p:spPr>
        <p:txBody>
          <a:bodyPr anchor="b">
            <a:normAutofit/>
          </a:bodyPr>
          <a:lstStyle/>
          <a:p>
            <a:r>
              <a:rPr lang="en-GB" sz="5400" b="1" dirty="0"/>
              <a:t>Resources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EDCF54-7235-5F9A-C089-091C8ECE5A01}"/>
              </a:ext>
            </a:extLst>
          </p:cNvPr>
          <p:cNvSpPr>
            <a:spLocks noGrp="1"/>
          </p:cNvSpPr>
          <p:nvPr>
            <p:ph idx="1"/>
          </p:nvPr>
        </p:nvSpPr>
        <p:spPr>
          <a:xfrm>
            <a:off x="640080" y="2872899"/>
            <a:ext cx="4243589" cy="3320668"/>
          </a:xfrm>
        </p:spPr>
        <p:txBody>
          <a:bodyPr>
            <a:normAutofit lnSpcReduction="10000"/>
          </a:bodyPr>
          <a:lstStyle/>
          <a:p>
            <a:pPr marL="0" indent="0">
              <a:buNone/>
            </a:pPr>
            <a:r>
              <a:rPr lang="en-GB" sz="2200" spc="56" dirty="0">
                <a:cs typeface="Arial"/>
              </a:rPr>
              <a:t>Please see the website pages for training, householder advice resources and a list of devices which are compatible with each camera: </a:t>
            </a:r>
          </a:p>
          <a:p>
            <a:pPr marL="0" indent="0">
              <a:buNone/>
            </a:pPr>
            <a:endParaRPr lang="en-GB" sz="2200" spc="56" dirty="0">
              <a:cs typeface="Arial"/>
            </a:endParaRPr>
          </a:p>
          <a:p>
            <a:r>
              <a:rPr lang="en-GB" sz="2000" dirty="0">
                <a:hlinkClick r:id="rId2"/>
              </a:rPr>
              <a:t>Thermal Camera Training – Green Suffolk</a:t>
            </a:r>
            <a:endParaRPr lang="en-GB" sz="2000" dirty="0"/>
          </a:p>
          <a:p>
            <a:r>
              <a:rPr lang="en-GB" sz="2000" dirty="0">
                <a:hlinkClick r:id="rId3"/>
              </a:rPr>
              <a:t>Thermal Imaging - Next Steps – Green Suffolk</a:t>
            </a:r>
            <a:endParaRPr lang="en-GB" spc="56" dirty="0">
              <a:cs typeface="Arial"/>
            </a:endParaRPr>
          </a:p>
        </p:txBody>
      </p:sp>
      <p:pic>
        <p:nvPicPr>
          <p:cNvPr id="4" name="Content Placeholder 5" descr="A picture containing colorful, bright&#10;&#10;Description automatically generated">
            <a:extLst>
              <a:ext uri="{FF2B5EF4-FFF2-40B4-BE49-F238E27FC236}">
                <a16:creationId xmlns:a16="http://schemas.microsoft.com/office/drawing/2014/main" id="{D616394F-2417-E489-FD62-728BB6B0A3AD}"/>
              </a:ext>
            </a:extLst>
          </p:cNvPr>
          <p:cNvPicPr>
            <a:picLocks noChangeAspect="1"/>
          </p:cNvPicPr>
          <p:nvPr/>
        </p:nvPicPr>
        <p:blipFill rotWithShape="1">
          <a:blip r:embed="rId4">
            <a:extLst>
              <a:ext uri="{28A0092B-C50C-407E-A947-70E740481C1C}">
                <a14:useLocalDpi xmlns:a14="http://schemas.microsoft.com/office/drawing/2010/main" val="0"/>
              </a:ext>
            </a:extLst>
          </a:blip>
          <a:srcRect l="15328" r="3452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5039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Content Placeholder 6">
            <a:extLst>
              <a:ext uri="{FF2B5EF4-FFF2-40B4-BE49-F238E27FC236}">
                <a16:creationId xmlns:a16="http://schemas.microsoft.com/office/drawing/2014/main" id="{89E67DF1-C84C-3392-3F9A-094EB25FA8A5}"/>
              </a:ext>
            </a:extLst>
          </p:cNvPr>
          <p:cNvSpPr>
            <a:spLocks noGrp="1"/>
          </p:cNvSpPr>
          <p:nvPr>
            <p:ph sz="half" idx="2"/>
          </p:nvPr>
        </p:nvSpPr>
        <p:spPr>
          <a:xfrm>
            <a:off x="371475" y="740229"/>
            <a:ext cx="5581927" cy="5889171"/>
          </a:xfrm>
        </p:spPr>
        <p:txBody>
          <a:bodyPr vert="horz" lIns="91440" tIns="45720" rIns="91440" bIns="45720" rtlCol="0" anchor="t">
            <a:normAutofit/>
          </a:bodyPr>
          <a:lstStyle/>
          <a:p>
            <a:r>
              <a:rPr lang="en-US" dirty="0">
                <a:effectLst/>
                <a:latin typeface="+mj-lt"/>
              </a:rPr>
              <a:t>By carrying out community thermal imaging surveys you are not only helping your local community save money and stay warm and healthy this winter, but you are also helping Suffolk reach its target of Net Zero by 2020.</a:t>
            </a:r>
          </a:p>
          <a:p>
            <a:r>
              <a:rPr lang="en-GB" dirty="0">
                <a:effectLst/>
                <a:latin typeface="+mj-lt"/>
                <a:ea typeface="Calibri" panose="020F0502020204030204" pitchFamily="34" charset="0"/>
                <a:cs typeface="Times New Roman" panose="02020603050405020304" pitchFamily="18" charset="0"/>
              </a:rPr>
              <a:t>Thermal imaging is a fantastic, straightforward way to diagnose energy leaks from homes. </a:t>
            </a:r>
          </a:p>
          <a:p>
            <a:r>
              <a:rPr lang="en-GB" dirty="0">
                <a:effectLst/>
                <a:latin typeface="+mj-lt"/>
                <a:ea typeface="Calibri" panose="020F0502020204030204" pitchFamily="34" charset="0"/>
                <a:cs typeface="Times New Roman" panose="02020603050405020304" pitchFamily="18" charset="0"/>
              </a:rPr>
              <a:t>The images can tell us immediately where costly heat is escaping from such as windows doors, walls and poorly insulated roof</a:t>
            </a:r>
            <a:endParaRPr lang="en-US" dirty="0">
              <a:latin typeface="+mj-lt"/>
            </a:endParaRPr>
          </a:p>
          <a:p>
            <a:pPr marL="0"/>
            <a:endParaRPr lang="en-US" sz="1100" dirty="0"/>
          </a:p>
        </p:txBody>
      </p:sp>
      <p:cxnSp>
        <p:nvCxnSpPr>
          <p:cNvPr id="14" name="Straight Connector 13">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Content Placeholder 22" descr="A picture containing text&#10;&#10;Description automatically generated">
            <a:extLst>
              <a:ext uri="{FF2B5EF4-FFF2-40B4-BE49-F238E27FC236}">
                <a16:creationId xmlns:a16="http://schemas.microsoft.com/office/drawing/2014/main" id="{95E3DB21-BA90-B81F-1631-E0CD8D5E15A4}"/>
              </a:ext>
            </a:extLst>
          </p:cNvPr>
          <p:cNvPicPr>
            <a:picLocks noChangeAspect="1"/>
          </p:cNvPicPr>
          <p:nvPr/>
        </p:nvPicPr>
        <p:blipFill rotWithShape="1">
          <a:blip r:embed="rId2">
            <a:extLst>
              <a:ext uri="{28A0092B-C50C-407E-A947-70E740481C1C}">
                <a14:useLocalDpi xmlns:a14="http://schemas.microsoft.com/office/drawing/2010/main" val="0"/>
              </a:ext>
            </a:extLst>
          </a:blip>
          <a:srcRect l="26656" r="319"/>
          <a:stretch/>
        </p:blipFill>
        <p:spPr>
          <a:xfrm>
            <a:off x="6772713" y="1636776"/>
            <a:ext cx="4882123" cy="3342793"/>
          </a:xfrm>
          <a:prstGeom prst="rect">
            <a:avLst/>
          </a:prstGeom>
        </p:spPr>
      </p:pic>
    </p:spTree>
    <p:extLst>
      <p:ext uri="{BB962C8B-B14F-4D97-AF65-F5344CB8AC3E}">
        <p14:creationId xmlns:p14="http://schemas.microsoft.com/office/powerpoint/2010/main" val="13505931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3A1A5E-B2F5-8C6E-5344-C3B69B6F056A}"/>
              </a:ext>
            </a:extLst>
          </p:cNvPr>
          <p:cNvSpPr>
            <a:spLocks noGrp="1"/>
          </p:cNvSpPr>
          <p:nvPr>
            <p:ph type="title"/>
          </p:nvPr>
        </p:nvSpPr>
        <p:spPr>
          <a:xfrm>
            <a:off x="463732" y="220019"/>
            <a:ext cx="10515600" cy="1325563"/>
          </a:xfrm>
        </p:spPr>
        <p:txBody>
          <a:bodyPr/>
          <a:lstStyle/>
          <a:p>
            <a:r>
              <a:rPr lang="en-GB" b="1" dirty="0">
                <a:solidFill>
                  <a:srgbClr val="993366"/>
                </a:solidFill>
              </a:rPr>
              <a:t>Interpreting the Images</a:t>
            </a:r>
          </a:p>
        </p:txBody>
      </p:sp>
      <p:pic>
        <p:nvPicPr>
          <p:cNvPr id="11" name="Content Placeholder 10">
            <a:extLst>
              <a:ext uri="{FF2B5EF4-FFF2-40B4-BE49-F238E27FC236}">
                <a16:creationId xmlns:a16="http://schemas.microsoft.com/office/drawing/2014/main" id="{4A6E94B0-584C-6AAA-FCBD-27F1D5AA2FAF}"/>
              </a:ext>
            </a:extLst>
          </p:cNvPr>
          <p:cNvPicPr>
            <a:picLocks noGrp="1" noChangeAspect="1"/>
          </p:cNvPicPr>
          <p:nvPr>
            <p:ph sz="half" idx="2"/>
          </p:nvPr>
        </p:nvPicPr>
        <p:blipFill rotWithShape="1">
          <a:blip r:embed="rId2"/>
          <a:srcRect b="7725"/>
          <a:stretch/>
        </p:blipFill>
        <p:spPr>
          <a:xfrm>
            <a:off x="7394278" y="766708"/>
            <a:ext cx="4333990" cy="5279901"/>
          </a:xfrm>
        </p:spPr>
      </p:pic>
      <p:sp>
        <p:nvSpPr>
          <p:cNvPr id="13" name="TextBox 12">
            <a:extLst>
              <a:ext uri="{FF2B5EF4-FFF2-40B4-BE49-F238E27FC236}">
                <a16:creationId xmlns:a16="http://schemas.microsoft.com/office/drawing/2014/main" id="{64DD6D6E-1DD8-B61D-D80F-3C4D0BA58529}"/>
              </a:ext>
            </a:extLst>
          </p:cNvPr>
          <p:cNvSpPr txBox="1"/>
          <p:nvPr/>
        </p:nvSpPr>
        <p:spPr>
          <a:xfrm>
            <a:off x="2640769" y="2037078"/>
            <a:ext cx="4811643" cy="553998"/>
          </a:xfrm>
          <a:prstGeom prst="rect">
            <a:avLst/>
          </a:prstGeom>
          <a:noFill/>
        </p:spPr>
        <p:txBody>
          <a:bodyPr wrap="square" rtlCol="0">
            <a:spAutoFit/>
          </a:bodyPr>
          <a:lstStyle/>
          <a:p>
            <a:r>
              <a:rPr lang="en-GB" sz="3000" dirty="0"/>
              <a:t>Loft insulation: Poor  = Warm</a:t>
            </a:r>
          </a:p>
        </p:txBody>
      </p:sp>
      <p:sp>
        <p:nvSpPr>
          <p:cNvPr id="14" name="TextBox 13">
            <a:extLst>
              <a:ext uri="{FF2B5EF4-FFF2-40B4-BE49-F238E27FC236}">
                <a16:creationId xmlns:a16="http://schemas.microsoft.com/office/drawing/2014/main" id="{CB952D65-8582-671F-7411-27AB9339428C}"/>
              </a:ext>
            </a:extLst>
          </p:cNvPr>
          <p:cNvSpPr txBox="1"/>
          <p:nvPr/>
        </p:nvSpPr>
        <p:spPr>
          <a:xfrm>
            <a:off x="2640770" y="2791130"/>
            <a:ext cx="4811642" cy="553998"/>
          </a:xfrm>
          <a:prstGeom prst="rect">
            <a:avLst/>
          </a:prstGeom>
          <a:noFill/>
        </p:spPr>
        <p:txBody>
          <a:bodyPr wrap="square" rtlCol="0">
            <a:spAutoFit/>
          </a:bodyPr>
          <a:lstStyle/>
          <a:p>
            <a:r>
              <a:rPr lang="en-GB" sz="3000" dirty="0"/>
              <a:t>Wall insulation: Good  = Cool</a:t>
            </a:r>
          </a:p>
        </p:txBody>
      </p:sp>
      <p:sp>
        <p:nvSpPr>
          <p:cNvPr id="15" name="TextBox 14">
            <a:extLst>
              <a:ext uri="{FF2B5EF4-FFF2-40B4-BE49-F238E27FC236}">
                <a16:creationId xmlns:a16="http://schemas.microsoft.com/office/drawing/2014/main" id="{A0E5698A-47A8-FBB6-8469-18C07B0D5C05}"/>
              </a:ext>
            </a:extLst>
          </p:cNvPr>
          <p:cNvSpPr txBox="1"/>
          <p:nvPr/>
        </p:nvSpPr>
        <p:spPr>
          <a:xfrm>
            <a:off x="2771399" y="4113623"/>
            <a:ext cx="4550385" cy="954107"/>
          </a:xfrm>
          <a:prstGeom prst="rect">
            <a:avLst/>
          </a:prstGeom>
          <a:noFill/>
        </p:spPr>
        <p:txBody>
          <a:bodyPr wrap="square" rtlCol="0">
            <a:spAutoFit/>
          </a:bodyPr>
          <a:lstStyle/>
          <a:p>
            <a:pPr algn="r"/>
            <a:r>
              <a:rPr lang="en-GB" sz="2800" dirty="0"/>
              <a:t>People = Reflections in glass (you taking the survey!)</a:t>
            </a:r>
          </a:p>
        </p:txBody>
      </p:sp>
      <p:sp>
        <p:nvSpPr>
          <p:cNvPr id="16" name="TextBox 15">
            <a:extLst>
              <a:ext uri="{FF2B5EF4-FFF2-40B4-BE49-F238E27FC236}">
                <a16:creationId xmlns:a16="http://schemas.microsoft.com/office/drawing/2014/main" id="{03863F0F-8B30-8F1B-044D-1CD97F89ECB8}"/>
              </a:ext>
            </a:extLst>
          </p:cNvPr>
          <p:cNvSpPr txBox="1"/>
          <p:nvPr/>
        </p:nvSpPr>
        <p:spPr>
          <a:xfrm>
            <a:off x="624121" y="5754221"/>
            <a:ext cx="5693821" cy="584775"/>
          </a:xfrm>
          <a:prstGeom prst="rect">
            <a:avLst/>
          </a:prstGeom>
          <a:noFill/>
        </p:spPr>
        <p:txBody>
          <a:bodyPr wrap="square" rtlCol="0">
            <a:spAutoFit/>
          </a:bodyPr>
          <a:lstStyle/>
          <a:p>
            <a:r>
              <a:rPr lang="en-GB" sz="3200" dirty="0">
                <a:solidFill>
                  <a:srgbClr val="993366"/>
                </a:solidFill>
              </a:rPr>
              <a:t>From outside: Warm  = Leaky</a:t>
            </a:r>
          </a:p>
        </p:txBody>
      </p:sp>
    </p:spTree>
    <p:extLst>
      <p:ext uri="{BB962C8B-B14F-4D97-AF65-F5344CB8AC3E}">
        <p14:creationId xmlns:p14="http://schemas.microsoft.com/office/powerpoint/2010/main" val="1923539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C0951EA87F941931B5912020586C2" ma:contentTypeVersion="13" ma:contentTypeDescription="Create a new document." ma:contentTypeScope="" ma:versionID="f37da6da3f2ac3ac4db3a1f55e2cb8a3">
  <xsd:schema xmlns:xsd="http://www.w3.org/2001/XMLSchema" xmlns:xs="http://www.w3.org/2001/XMLSchema" xmlns:p="http://schemas.microsoft.com/office/2006/metadata/properties" xmlns:ns2="cd31a42e-0244-4341-9674-485f98689fff" xmlns:ns3="bd8ada23-d538-42d2-8877-bb6dcbd4dedf" targetNamespace="http://schemas.microsoft.com/office/2006/metadata/properties" ma:root="true" ma:fieldsID="1983d18430cdd677f8eb9f7c053e3e6b" ns2:_="" ns3:_="">
    <xsd:import namespace="cd31a42e-0244-4341-9674-485f98689fff"/>
    <xsd:import namespace="bd8ada23-d538-42d2-8877-bb6dcbd4ded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1a42e-0244-4341-9674-485f98689ff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8ada23-d538-42d2-8877-bb6dcbd4ded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fbc8e73-4996-444b-8113-dbd8a5b481fe}" ma:internalName="TaxCatchAll" ma:showField="CatchAllData" ma:web="bd8ada23-d538-42d2-8877-bb6dcbd4de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31a42e-0244-4341-9674-485f98689fff">
      <Terms xmlns="http://schemas.microsoft.com/office/infopath/2007/PartnerControls"/>
    </lcf76f155ced4ddcb4097134ff3c332f>
    <TaxCatchAll xmlns="bd8ada23-d538-42d2-8877-bb6dcbd4dedf" xsi:nil="true"/>
  </documentManagement>
</p:properties>
</file>

<file path=customXml/itemProps1.xml><?xml version="1.0" encoding="utf-8"?>
<ds:datastoreItem xmlns:ds="http://schemas.openxmlformats.org/officeDocument/2006/customXml" ds:itemID="{37299DA9-69E3-4577-8CD1-0352448D62A4}"/>
</file>

<file path=customXml/itemProps2.xml><?xml version="1.0" encoding="utf-8"?>
<ds:datastoreItem xmlns:ds="http://schemas.openxmlformats.org/officeDocument/2006/customXml" ds:itemID="{78F50FD0-0D20-4F8B-9027-B5076416FBA8}"/>
</file>

<file path=customXml/itemProps3.xml><?xml version="1.0" encoding="utf-8"?>
<ds:datastoreItem xmlns:ds="http://schemas.openxmlformats.org/officeDocument/2006/customXml" ds:itemID="{21B16630-89D9-45BC-B016-A5E594C129FD}"/>
</file>

<file path=docProps/app.xml><?xml version="1.0" encoding="utf-8"?>
<Properties xmlns="http://schemas.openxmlformats.org/officeDocument/2006/extended-properties" xmlns:vt="http://schemas.openxmlformats.org/officeDocument/2006/docPropsVTypes">
  <TotalTime>171</TotalTime>
  <Words>670</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Tw Cen MT</vt:lpstr>
      <vt:lpstr>Wingdings</vt:lpstr>
      <vt:lpstr>Office Theme</vt:lpstr>
      <vt:lpstr>Thermal Imaging Loan Project Training</vt:lpstr>
      <vt:lpstr>Thermal Imaging</vt:lpstr>
      <vt:lpstr>Borrowing a Camera</vt:lpstr>
      <vt:lpstr>Introducing the Flir One Pro </vt:lpstr>
      <vt:lpstr>Introducing the Flir One Edge Pro</vt:lpstr>
      <vt:lpstr>Ideal Conditions for use</vt:lpstr>
      <vt:lpstr>Resources</vt:lpstr>
      <vt:lpstr>PowerPoint Presentation</vt:lpstr>
      <vt:lpstr>Interpreting the Images</vt:lpstr>
      <vt:lpstr>PowerPoint Presentation</vt:lpstr>
      <vt:lpstr>Why are the houses so different?</vt:lpstr>
      <vt:lpstr>After the Surveys – Then What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Dixon</dc:creator>
  <cp:lastModifiedBy>Jess Miller</cp:lastModifiedBy>
  <cp:revision>10</cp:revision>
  <dcterms:created xsi:type="dcterms:W3CDTF">2022-10-15T13:16:06Z</dcterms:created>
  <dcterms:modified xsi:type="dcterms:W3CDTF">2024-02-23T14:47:05Z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0x010100882C0951EA87F941931B5912020586C2</vt:lpwstr>
  </property>
  <property fmtid="{D5CDD505-2E9C-101B-9397-08002B2CF9AE}" pid="3" name="Order">
    <vt:r8>100</vt:r8>
  </property>
  <property fmtid="{D5CDD505-2E9C-101B-9397-08002B2CF9AE}" pid="4" name="_ExtendedDescription">
    <vt:lpwstr/>
  </property>
  <property fmtid="{D5CDD505-2E9C-101B-9397-08002B2CF9AE}" pid="5" name="MediaServiceImageTags">
    <vt:lpwstr/>
  </property>
</Properties>
</file>